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Merriweather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bold.fntdata"/><Relationship Id="rId11" Type="http://schemas.openxmlformats.org/officeDocument/2006/relationships/slide" Target="slides/slide6.xml"/><Relationship Id="rId22" Type="http://schemas.openxmlformats.org/officeDocument/2006/relationships/font" Target="fonts/Merriweather-boldItalic.fntdata"/><Relationship Id="rId10" Type="http://schemas.openxmlformats.org/officeDocument/2006/relationships/slide" Target="slides/slide5.xml"/><Relationship Id="rId21" Type="http://schemas.openxmlformats.org/officeDocument/2006/relationships/font" Target="fonts/Merriweather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erriweather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dac3ed5c2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dac3ed5c2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dac3ed5c20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dac3ed5c20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dac3ed5c2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dac3ed5c2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dac3ed5c2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dac3ed5c2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ac3ed5c20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dac3ed5c20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dac3ed5c20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dac3ed5c20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dac3ed5c20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dac3ed5c20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dac3ed5c20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dac3ed5c20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8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mirlab.org/dataSet/public/" TargetMode="External"/><Relationship Id="rId4" Type="http://schemas.openxmlformats.org/officeDocument/2006/relationships/hyperlink" Target="http://mirlab.org/dataSet/public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228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Wafer Defect Classification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Carson Branham</a:t>
            </a:r>
            <a:endParaRPr b="1"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9775" y="1763275"/>
            <a:ext cx="4034399" cy="3026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Google Shape;67;p13"/>
          <p:cNvCxnSpPr/>
          <p:nvPr/>
        </p:nvCxnSpPr>
        <p:spPr>
          <a:xfrm flipH="1" rot="10800000">
            <a:off x="507600" y="2161750"/>
            <a:ext cx="4173300" cy="1353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" name="Google Shape;68;p13"/>
          <p:cNvSpPr/>
          <p:nvPr/>
        </p:nvSpPr>
        <p:spPr>
          <a:xfrm>
            <a:off x="4652875" y="1648475"/>
            <a:ext cx="1663800" cy="1466400"/>
          </a:xfrm>
          <a:prstGeom prst="donut">
            <a:avLst>
              <a:gd fmla="val 4866" name="adj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322775" y="472725"/>
            <a:ext cx="49548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Silicon wafers are crucial to modern computing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Manufacturing process prone to defects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Thorough testing is required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Automating the classification of defects will improve analysis speed and production throughput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2424" y="2656350"/>
            <a:ext cx="3160202" cy="217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2625" y="3467475"/>
            <a:ext cx="3391375" cy="16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Analysis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540075" y="522450"/>
            <a:ext cx="44892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Utilized the WM-811k dataset with 811,457 wafers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Dropped unnecessary columns and focused on labeled wafers that had fail patterns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Visually represented data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070" y="1375387"/>
            <a:ext cx="3134400" cy="25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787" y="2970950"/>
            <a:ext cx="4161775" cy="210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8475" y="1958310"/>
            <a:ext cx="4207101" cy="999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Analysis: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 Patterns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4504325" y="251725"/>
            <a:ext cx="45006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following are the fail patterns considered within this dataset, along with the number they’re mapped to: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Center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0 – faults common in wafer center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Donut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1 – faults form a ring around the center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Edge-Loc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2 – faults centralized in one edge location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Edge-Ring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3 – faults spread out along an edge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4 – faults centralized in one non edge location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5 – no pattern found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Scratch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6 – faults form at least one line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Near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7 – faults nearly make up entirety of the wafer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b="1"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None</a:t>
            </a: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8 – no faults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5825" y="3230037"/>
            <a:ext cx="2517672" cy="18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425" y="2812425"/>
            <a:ext cx="3271000" cy="203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Extraction: Region Density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191750" y="1445450"/>
            <a:ext cx="4077600" cy="14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Divides each wafer into 13 regions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Counts the number of defects in each region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These are stored as an array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Does not work well for some such as scratch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912" y="1282622"/>
            <a:ext cx="2616988" cy="1852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750" y="3451350"/>
            <a:ext cx="8343151" cy="161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6590150" y="1445450"/>
            <a:ext cx="240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7355725" y="2076075"/>
            <a:ext cx="240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6616400" y="2742450"/>
            <a:ext cx="240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5870600" y="2109025"/>
            <a:ext cx="240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6242200" y="1737050"/>
            <a:ext cx="240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6616400" y="1737050"/>
            <a:ext cx="240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6990600" y="1731250"/>
            <a:ext cx="240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6213050" y="2477325"/>
            <a:ext cx="3771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6590150" y="2477325"/>
            <a:ext cx="4128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12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6933425" y="2477325"/>
            <a:ext cx="4128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13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6239125" y="2099100"/>
            <a:ext cx="240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8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6613163" y="2107188"/>
            <a:ext cx="240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6951324" y="2099100"/>
            <a:ext cx="349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Geometry-based</a:t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Radon Transformation, a variant of Fourier Transformation to reduce noise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Map each pattern and isolate geometric shapes relevant to the pattern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Take this isolated shape and measure area, </a:t>
            </a:r>
            <a:r>
              <a:rPr lang="en"/>
              <a:t>length</a:t>
            </a:r>
            <a:r>
              <a:rPr lang="en"/>
              <a:t>, width, </a:t>
            </a:r>
            <a:r>
              <a:rPr lang="en"/>
              <a:t>solidity</a:t>
            </a:r>
            <a:r>
              <a:rPr lang="en"/>
              <a:t>, eccentricity</a:t>
            </a: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9300"/>
            <a:ext cx="4320850" cy="21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225" y="2571742"/>
            <a:ext cx="4311749" cy="214678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>
            <a:off x="7569275" y="4487975"/>
            <a:ext cx="158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050" y="3868149"/>
            <a:ext cx="3120700" cy="93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813" y="1713725"/>
            <a:ext cx="2927225" cy="21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311725" y="500925"/>
            <a:ext cx="3706500" cy="21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Model:</a:t>
            </a:r>
            <a:br>
              <a:rPr lang="en"/>
            </a:br>
            <a:r>
              <a:rPr lang="en"/>
              <a:t>Weighted KNN</a:t>
            </a:r>
            <a:endParaRPr/>
          </a:p>
        </p:txBody>
      </p:sp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4370150" y="405125"/>
            <a:ext cx="4796400" cy="19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Weighted KNN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started with SVM, KNN proved more accurate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does not assume distribution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robust to noise and outliers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weighted KNN gives more weight to similar points, means repeat error more likely to be classified correctly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Initial k = 5, changed to 9 due to studies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Final results 83.97% accuracy</a:t>
            </a:r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0525" y="2650671"/>
            <a:ext cx="3274375" cy="230097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19"/>
          <p:cNvCxnSpPr/>
          <p:nvPr/>
        </p:nvCxnSpPr>
        <p:spPr>
          <a:xfrm>
            <a:off x="5996717" y="2287100"/>
            <a:ext cx="165600" cy="60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" name="Google Shape;134;p19"/>
          <p:cNvCxnSpPr/>
          <p:nvPr/>
        </p:nvCxnSpPr>
        <p:spPr>
          <a:xfrm>
            <a:off x="6169221" y="2932368"/>
            <a:ext cx="0" cy="1716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5" name="Google Shape;13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5412" y="2773357"/>
            <a:ext cx="4545875" cy="1828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4575" y="2728075"/>
            <a:ext cx="2580025" cy="187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/>
          <p:nvPr/>
        </p:nvSpPr>
        <p:spPr>
          <a:xfrm>
            <a:off x="896350" y="3355675"/>
            <a:ext cx="241500" cy="19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endParaRPr sz="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19"/>
          <p:cNvSpPr/>
          <p:nvPr/>
        </p:nvSpPr>
        <p:spPr>
          <a:xfrm>
            <a:off x="1546038" y="3355675"/>
            <a:ext cx="241500" cy="19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2195750" y="3344425"/>
            <a:ext cx="241500" cy="19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2834225" y="3344425"/>
            <a:ext cx="241500" cy="19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894900" y="4454875"/>
            <a:ext cx="241500" cy="19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1544588" y="4454875"/>
            <a:ext cx="241500" cy="19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2194300" y="4443625"/>
            <a:ext cx="241500" cy="19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2832775" y="4443625"/>
            <a:ext cx="241500" cy="19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Concluding Notes</a:t>
            </a:r>
            <a:endParaRPr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Potential for further improvement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additional features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more data for </a:t>
            </a:r>
            <a:r>
              <a:rPr lang="en"/>
              <a:t>underrepresented</a:t>
            </a:r>
            <a:r>
              <a:rPr lang="en"/>
              <a:t> patterns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multi-label classification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Valuable experience in feature generation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Rewarding dive into real-world application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Thanks for a great semester!</a:t>
            </a:r>
            <a:endParaRPr/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4925" y="2667525"/>
            <a:ext cx="4671251" cy="236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/>
          <p:nvPr/>
        </p:nvSpPr>
        <p:spPr>
          <a:xfrm rot="8749317">
            <a:off x="5029199" y="3493053"/>
            <a:ext cx="332167" cy="1362445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0"/>
          <p:cNvSpPr/>
          <p:nvPr/>
        </p:nvSpPr>
        <p:spPr>
          <a:xfrm>
            <a:off x="3885250" y="2532250"/>
            <a:ext cx="1328400" cy="1228800"/>
          </a:xfrm>
          <a:prstGeom prst="ellipse">
            <a:avLst/>
          </a:prstGeom>
          <a:solidFill>
            <a:srgbClr val="440154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3">
            <a:alphaModFix/>
          </a:blip>
          <a:srcRect b="-2380" l="19445" r="70022" t="82017"/>
          <a:stretch/>
        </p:blipFill>
        <p:spPr>
          <a:xfrm>
            <a:off x="3924712" y="2667522"/>
            <a:ext cx="1195424" cy="1172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60" name="Google Shape;160;p21"/>
          <p:cNvSpPr txBox="1"/>
          <p:nvPr/>
        </p:nvSpPr>
        <p:spPr>
          <a:xfrm>
            <a:off x="422725" y="1495200"/>
            <a:ext cx="4818900" cy="30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References:</a:t>
            </a:r>
            <a:b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 [1] “WM-811K” MIR Corpora.</a:t>
            </a:r>
            <a:r>
              <a:rPr lang="en" sz="600"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 </a:t>
            </a:r>
            <a:r>
              <a:rPr lang="en" sz="6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http://mirlab.org/dataSet/public/</a:t>
            </a:r>
            <a:endParaRPr sz="600" u="sng"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[2] Mengying Fan, Qin Wang and B. van der Waal, "Wafer defect patterns recognition based on OPTICS and multi-label classification," 2016 IEEE Advanced Information Management, Communicates, Electronic and Automation Control Conference (IMCEC), Xi'an, China, 2016, pp. 912-915, doi: 10.1109/IMCEC.2016.7867343.</a:t>
            </a:r>
            <a:endParaRPr sz="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[3]</a:t>
            </a:r>
            <a:endParaRPr sz="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“Silicon Wafer Manufacturing: From Sand to Silicon | Wafer World,” www.waferworld.com. https://www.waferworld.com/post/silicon-wafer-manufacturing-from-sand-to-silicon#:~:text=Definition%20of%20Silicon%20Wafer%20Processing&amp;text=The%20process%20involves%20converting%20raw (accessed May 08, 2024).</a:t>
            </a:r>
            <a:endParaRPr sz="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‌ [4]</a:t>
            </a:r>
            <a:endParaRPr sz="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">
                <a:latin typeface="Times New Roman"/>
                <a:ea typeface="Times New Roman"/>
                <a:cs typeface="Times New Roman"/>
                <a:sym typeface="Times New Roman"/>
              </a:rPr>
              <a:t>“What is a silicon wafer? What is it used for?,” WaferPro, May 28, 2017. https://waferpro.com/what-is-a-silicon-wafer/</a:t>
            </a:r>
            <a:endParaRPr sz="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